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391" r:id="rId2"/>
    <p:sldId id="386" r:id="rId3"/>
    <p:sldId id="392" r:id="rId4"/>
    <p:sldId id="393" r:id="rId5"/>
    <p:sldId id="394" r:id="rId6"/>
    <p:sldId id="408" r:id="rId7"/>
    <p:sldId id="397" r:id="rId8"/>
    <p:sldId id="398" r:id="rId9"/>
    <p:sldId id="399" r:id="rId10"/>
    <p:sldId id="400" r:id="rId11"/>
    <p:sldId id="401" r:id="rId12"/>
    <p:sldId id="402" r:id="rId13"/>
    <p:sldId id="404" r:id="rId14"/>
    <p:sldId id="403" r:id="rId15"/>
    <p:sldId id="395" r:id="rId16"/>
    <p:sldId id="409" r:id="rId17"/>
    <p:sldId id="405" r:id="rId18"/>
    <p:sldId id="407" r:id="rId19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16" autoAdjust="0"/>
    <p:restoredTop sz="78356" autoAdjust="0"/>
  </p:normalViewPr>
  <p:slideViewPr>
    <p:cSldViewPr snapToObjects="1">
      <p:cViewPr varScale="1">
        <p:scale>
          <a:sx n="62" d="100"/>
          <a:sy n="62" d="100"/>
        </p:scale>
        <p:origin x="166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61" d="100"/>
          <a:sy n="61" d="100"/>
        </p:scale>
        <p:origin x="2742" y="66"/>
      </p:cViewPr>
      <p:guideLst/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g>
</file>

<file path=ppt/media/image3.jpeg>
</file>

<file path=ppt/media/image4.png>
</file>

<file path=ppt/media/image5.jpe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EB5659F7-FD21-444E-999E-49B16C8429A1}" type="datetimeFigureOut">
              <a:rPr lang="de-DE"/>
              <a:pPr/>
              <a:t>17.06.2015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59ECD65D-DA7E-334C-A306-BC284044BBDB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05469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 tagging software developed by myself</a:t>
            </a:r>
          </a:p>
          <a:p>
            <a:r>
              <a:rPr lang="en-GB" dirty="0" smtClean="0"/>
              <a:t>Supported</a:t>
            </a:r>
            <a:r>
              <a:rPr lang="en-GB" baseline="0" dirty="0" smtClean="0"/>
              <a:t> by ITAW</a:t>
            </a:r>
          </a:p>
          <a:p>
            <a:r>
              <a:rPr lang="en-GB" baseline="0" dirty="0" smtClean="0"/>
              <a:t>Free software for aerial census techniques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12263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Magnifier</a:t>
            </a:r>
            <a:r>
              <a:rPr lang="de-DE" dirty="0" smtClean="0"/>
              <a:t> </a:t>
            </a:r>
            <a:r>
              <a:rPr lang="de-DE" dirty="0" err="1" smtClean="0"/>
              <a:t>mode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different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r>
              <a:rPr lang="de-DE" baseline="0" dirty="0" err="1" smtClean="0"/>
              <a:t>Overview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panel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displaying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various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derived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session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exifinfo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10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1234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aseline="0" dirty="0" err="1" smtClean="0"/>
              <a:t>Modifiable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levels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output</a:t>
            </a:r>
            <a:endParaRPr lang="de-DE" baseline="0" dirty="0" smtClean="0"/>
          </a:p>
          <a:p>
            <a:r>
              <a:rPr lang="de-DE" baseline="0" dirty="0" err="1" smtClean="0"/>
              <a:t>Based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user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put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seperate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folder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folder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11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1460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Magnifier</a:t>
            </a:r>
            <a:r>
              <a:rPr lang="de-DE" dirty="0" smtClean="0"/>
              <a:t> </a:t>
            </a:r>
            <a:r>
              <a:rPr lang="de-DE" dirty="0" err="1" smtClean="0"/>
              <a:t>mode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different </a:t>
            </a:r>
            <a:r>
              <a:rPr lang="de-DE" dirty="0" err="1" smtClean="0"/>
              <a:t>filter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r>
              <a:rPr lang="de-DE" baseline="0" dirty="0" smtClean="0"/>
              <a:t>Google </a:t>
            </a:r>
            <a:r>
              <a:rPr lang="de-DE" baseline="0" dirty="0" err="1" smtClean="0"/>
              <a:t>earth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kml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output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reference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12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9264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aseline="0" dirty="0" smtClean="0"/>
              <a:t>Was </a:t>
            </a:r>
            <a:r>
              <a:rPr lang="de-DE" baseline="0" dirty="0" err="1" smtClean="0"/>
              <a:t>first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uploaded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sourceforge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Oct</a:t>
            </a:r>
            <a:r>
              <a:rPr lang="de-DE" baseline="0" dirty="0" smtClean="0"/>
              <a:t> 29th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downloaded</a:t>
            </a:r>
            <a:r>
              <a:rPr lang="de-DE" baseline="0" dirty="0" smtClean="0"/>
              <a:t> 200+ </a:t>
            </a:r>
            <a:r>
              <a:rPr lang="de-DE" baseline="0" dirty="0" err="1" smtClean="0"/>
              <a:t>times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13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5768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Image </a:t>
            </a:r>
            <a:r>
              <a:rPr lang="de-DE" dirty="0" err="1" smtClean="0"/>
              <a:t>display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limited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underlying</a:t>
            </a:r>
            <a:r>
              <a:rPr lang="de-DE" dirty="0" smtClean="0"/>
              <a:t> </a:t>
            </a:r>
            <a:r>
              <a:rPr lang="de-DE" dirty="0" err="1" smtClean="0"/>
              <a:t>tk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interface</a:t>
            </a:r>
            <a:endParaRPr lang="de-DE" baseline="0" dirty="0" smtClean="0"/>
          </a:p>
          <a:p>
            <a:r>
              <a:rPr lang="de-DE" baseline="0" dirty="0" smtClean="0"/>
              <a:t>Migration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c#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progress</a:t>
            </a:r>
            <a:r>
              <a:rPr lang="de-DE" baseline="0" dirty="0" smtClean="0"/>
              <a:t>, but </a:t>
            </a:r>
            <a:r>
              <a:rPr lang="de-DE" baseline="0" dirty="0" err="1" smtClean="0"/>
              <a:t>plays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second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fiddle</a:t>
            </a:r>
            <a:endParaRPr lang="de-DE" baseline="0" dirty="0" smtClean="0"/>
          </a:p>
          <a:p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14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971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However</a:t>
            </a:r>
            <a:r>
              <a:rPr lang="de-DE" dirty="0" smtClean="0"/>
              <a:t>, </a:t>
            </a:r>
            <a:r>
              <a:rPr lang="de-DE" dirty="0" err="1" smtClean="0"/>
              <a:t>since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whole</a:t>
            </a:r>
            <a:r>
              <a:rPr lang="de-DE" dirty="0" smtClean="0"/>
              <a:t> </a:t>
            </a:r>
            <a:r>
              <a:rPr lang="de-DE" dirty="0" err="1" smtClean="0"/>
              <a:t>software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open </a:t>
            </a:r>
            <a:r>
              <a:rPr lang="de-DE" dirty="0" err="1" smtClean="0"/>
              <a:t>source</a:t>
            </a:r>
            <a:r>
              <a:rPr lang="de-DE" dirty="0" smtClean="0"/>
              <a:t>, </a:t>
            </a:r>
            <a:r>
              <a:rPr lang="de-DE" dirty="0" err="1" smtClean="0"/>
              <a:t>own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modifications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added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much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ado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15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2384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Help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</a:t>
            </a:r>
            <a:r>
              <a:rPr lang="de-DE" dirty="0" err="1" smtClean="0"/>
              <a:t>appreciated</a:t>
            </a:r>
            <a:r>
              <a:rPr lang="de-DE" dirty="0" smtClean="0"/>
              <a:t>, 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16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1882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Contact</a:t>
            </a:r>
            <a:r>
              <a:rPr lang="de-DE" dirty="0" smtClean="0"/>
              <a:t> </a:t>
            </a:r>
            <a:r>
              <a:rPr lang="de-DE" dirty="0" err="1" smtClean="0"/>
              <a:t>me</a:t>
            </a:r>
            <a:r>
              <a:rPr lang="de-DE" dirty="0" smtClean="0"/>
              <a:t>!!!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17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402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surveys</a:t>
            </a:r>
            <a:endParaRPr lang="de-DE" baseline="0" dirty="0" smtClean="0"/>
          </a:p>
          <a:p>
            <a:r>
              <a:rPr lang="de-DE" baseline="0" dirty="0" smtClean="0"/>
              <a:t>Land </a:t>
            </a:r>
            <a:r>
              <a:rPr lang="de-DE" baseline="0" dirty="0" err="1" smtClean="0"/>
              <a:t>based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survey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near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büsum</a:t>
            </a:r>
            <a:r>
              <a:rPr lang="de-DE" baseline="0" dirty="0" smtClean="0"/>
              <a:t>, sh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2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510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images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aerial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survey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over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wadden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sea</a:t>
            </a:r>
            <a:endParaRPr lang="de-DE" baseline="0" dirty="0" smtClean="0"/>
          </a:p>
          <a:p>
            <a:r>
              <a:rPr lang="de-DE" baseline="0" dirty="0" smtClean="0"/>
              <a:t>Grey Seals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harbour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seals</a:t>
            </a:r>
            <a:r>
              <a:rPr lang="de-DE" baseline="0" dirty="0" smtClean="0"/>
              <a:t>?</a:t>
            </a:r>
          </a:p>
          <a:p>
            <a:r>
              <a:rPr lang="de-DE" baseline="0" dirty="0" smtClean="0"/>
              <a:t>Adult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puppies</a:t>
            </a:r>
            <a:r>
              <a:rPr lang="de-DE" baseline="0" dirty="0" smtClean="0"/>
              <a:t>?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3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349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Object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counts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general</a:t>
            </a:r>
            <a:endParaRPr lang="de-DE" baseline="0" dirty="0" smtClean="0"/>
          </a:p>
          <a:p>
            <a:r>
              <a:rPr lang="de-DE" baseline="0" dirty="0" err="1" smtClean="0"/>
              <a:t>Automatic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detection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different </a:t>
            </a:r>
            <a:r>
              <a:rPr lang="de-DE" baseline="0" dirty="0" err="1" smtClean="0"/>
              <a:t>car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brands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colours</a:t>
            </a:r>
            <a:r>
              <a:rPr lang="de-DE" baseline="0" dirty="0" smtClean="0"/>
              <a:t> etc. not </a:t>
            </a:r>
            <a:r>
              <a:rPr lang="de-DE" baseline="0" dirty="0" err="1" smtClean="0"/>
              <a:t>easily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achievable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4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983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applies</a:t>
            </a:r>
            <a:r>
              <a:rPr lang="de-DE" dirty="0" smtClean="0"/>
              <a:t> </a:t>
            </a:r>
            <a:r>
              <a:rPr lang="de-DE" dirty="0" err="1" smtClean="0"/>
              <a:t>mostly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surveys</a:t>
            </a:r>
            <a:r>
              <a:rPr lang="de-DE" dirty="0" smtClean="0"/>
              <a:t> </a:t>
            </a:r>
            <a:r>
              <a:rPr lang="de-DE" dirty="0" err="1" smtClean="0"/>
              <a:t>where</a:t>
            </a:r>
            <a:r>
              <a:rPr lang="de-DE" dirty="0" smtClean="0"/>
              <a:t> </a:t>
            </a:r>
            <a:r>
              <a:rPr lang="de-DE" dirty="0" err="1" smtClean="0"/>
              <a:t>automated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r>
              <a:rPr lang="de-DE" dirty="0" smtClean="0"/>
              <a:t> </a:t>
            </a:r>
            <a:r>
              <a:rPr lang="de-DE" dirty="0" err="1" smtClean="0"/>
              <a:t>algorithms</a:t>
            </a:r>
            <a:r>
              <a:rPr lang="de-DE" dirty="0" smtClean="0"/>
              <a:t> do not </a:t>
            </a:r>
            <a:r>
              <a:rPr lang="de-DE" dirty="0" err="1" smtClean="0"/>
              <a:t>work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5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594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40000"/>
              </a:lnSpc>
              <a:spcBef>
                <a:spcPct val="20000"/>
              </a:spcBef>
              <a:buFontTx/>
              <a:buNone/>
              <a:defRPr/>
            </a:pPr>
            <a:r>
              <a:rPr lang="de-DE" sz="1200" dirty="0" err="1" smtClean="0">
                <a:latin typeface="+mn-lt"/>
              </a:rPr>
              <a:t>Specifically</a:t>
            </a:r>
            <a:r>
              <a:rPr lang="de-DE" sz="1200" dirty="0" smtClean="0">
                <a:latin typeface="+mn-lt"/>
              </a:rPr>
              <a:t> </a:t>
            </a:r>
            <a:r>
              <a:rPr lang="de-DE" sz="1200" dirty="0" err="1" smtClean="0">
                <a:latin typeface="+mn-lt"/>
              </a:rPr>
              <a:t>designed</a:t>
            </a:r>
            <a:r>
              <a:rPr lang="de-DE" sz="1200" dirty="0" smtClean="0">
                <a:latin typeface="+mn-lt"/>
              </a:rPr>
              <a:t> </a:t>
            </a:r>
            <a:r>
              <a:rPr lang="de-DE" sz="1200" dirty="0" err="1" smtClean="0">
                <a:latin typeface="+mn-lt"/>
              </a:rPr>
              <a:t>to</a:t>
            </a:r>
            <a:r>
              <a:rPr lang="de-DE" sz="1200" dirty="0" smtClean="0">
                <a:latin typeface="+mn-lt"/>
              </a:rPr>
              <a:t> </a:t>
            </a:r>
            <a:r>
              <a:rPr lang="de-DE" sz="1200" dirty="0" err="1" smtClean="0">
                <a:latin typeface="+mn-lt"/>
              </a:rPr>
              <a:t>combine</a:t>
            </a:r>
            <a:r>
              <a:rPr lang="de-DE" sz="1200" dirty="0" smtClean="0">
                <a:latin typeface="+mn-lt"/>
              </a:rPr>
              <a:t> </a:t>
            </a:r>
            <a:r>
              <a:rPr lang="de-DE" sz="1200" dirty="0" err="1" smtClean="0">
                <a:latin typeface="+mn-lt"/>
              </a:rPr>
              <a:t>the</a:t>
            </a:r>
            <a:r>
              <a:rPr lang="de-DE" sz="1200" dirty="0" smtClean="0">
                <a:latin typeface="+mn-lt"/>
              </a:rPr>
              <a:t> </a:t>
            </a:r>
            <a:r>
              <a:rPr lang="de-DE" sz="1200" dirty="0" err="1" smtClean="0">
                <a:latin typeface="+mn-lt"/>
              </a:rPr>
              <a:t>workflow</a:t>
            </a:r>
            <a:r>
              <a:rPr lang="de-DE" sz="1200" dirty="0" smtClean="0">
                <a:latin typeface="+mn-lt"/>
              </a:rPr>
              <a:t> </a:t>
            </a:r>
            <a:r>
              <a:rPr lang="de-DE" sz="1200" dirty="0" err="1" smtClean="0">
                <a:latin typeface="+mn-lt"/>
              </a:rPr>
              <a:t>of</a:t>
            </a:r>
            <a:r>
              <a:rPr lang="de-DE" sz="1200" dirty="0" smtClean="0">
                <a:latin typeface="+mn-lt"/>
              </a:rPr>
              <a:t> </a:t>
            </a:r>
            <a:r>
              <a:rPr lang="de-DE" sz="1200" dirty="0" err="1" smtClean="0">
                <a:latin typeface="+mn-lt"/>
              </a:rPr>
              <a:t>tagging</a:t>
            </a:r>
            <a:r>
              <a:rPr lang="de-DE" sz="1200" dirty="0" smtClean="0">
                <a:latin typeface="+mn-lt"/>
              </a:rPr>
              <a:t>, </a:t>
            </a:r>
            <a:r>
              <a:rPr lang="de-DE" sz="1200" dirty="0" err="1" smtClean="0">
                <a:latin typeface="+mn-lt"/>
              </a:rPr>
              <a:t>modifying</a:t>
            </a:r>
            <a:r>
              <a:rPr lang="de-DE" sz="1200" dirty="0" smtClean="0">
                <a:latin typeface="+mn-lt"/>
              </a:rPr>
              <a:t> </a:t>
            </a:r>
            <a:r>
              <a:rPr lang="de-DE" sz="1200" dirty="0" err="1" smtClean="0">
                <a:latin typeface="+mn-lt"/>
              </a:rPr>
              <a:t>and</a:t>
            </a:r>
            <a:r>
              <a:rPr lang="de-DE" sz="1200" baseline="0" dirty="0" smtClean="0">
                <a:latin typeface="+mn-lt"/>
              </a:rPr>
              <a:t> </a:t>
            </a:r>
            <a:r>
              <a:rPr lang="de-DE" sz="1200" baseline="0" dirty="0" err="1" smtClean="0">
                <a:latin typeface="+mn-lt"/>
              </a:rPr>
              <a:t>aggregating</a:t>
            </a:r>
            <a:r>
              <a:rPr lang="de-DE" sz="1200" baseline="0" dirty="0" smtClean="0">
                <a:latin typeface="+mn-lt"/>
              </a:rPr>
              <a:t> </a:t>
            </a:r>
            <a:r>
              <a:rPr lang="de-DE" sz="1200" baseline="0" dirty="0" err="1" smtClean="0">
                <a:latin typeface="+mn-lt"/>
              </a:rPr>
              <a:t>object</a:t>
            </a:r>
            <a:r>
              <a:rPr lang="de-DE" sz="1200" baseline="0" dirty="0" smtClean="0">
                <a:latin typeface="+mn-lt"/>
              </a:rPr>
              <a:t> </a:t>
            </a:r>
            <a:r>
              <a:rPr lang="de-DE" sz="1200" baseline="0" dirty="0" err="1" smtClean="0">
                <a:latin typeface="+mn-lt"/>
              </a:rPr>
              <a:t>counts</a:t>
            </a:r>
            <a:r>
              <a:rPr lang="de-DE" sz="1200" baseline="0" dirty="0" smtClean="0">
                <a:latin typeface="+mn-lt"/>
              </a:rPr>
              <a:t> on </a:t>
            </a:r>
            <a:r>
              <a:rPr lang="de-DE" sz="1200" baseline="0" dirty="0" err="1" smtClean="0">
                <a:latin typeface="+mn-lt"/>
              </a:rPr>
              <a:t>images</a:t>
            </a:r>
            <a:endParaRPr lang="de-DE" sz="1200" baseline="0" dirty="0" smtClean="0">
              <a:latin typeface="+mn-lt"/>
            </a:endParaRPr>
          </a:p>
          <a:p>
            <a:pPr marL="0" indent="0">
              <a:lnSpc>
                <a:spcPct val="140000"/>
              </a:lnSpc>
              <a:spcBef>
                <a:spcPct val="20000"/>
              </a:spcBef>
              <a:buFontTx/>
              <a:buNone/>
              <a:defRPr/>
            </a:pPr>
            <a:r>
              <a:rPr lang="de-DE" sz="1200" baseline="0" dirty="0" smtClean="0">
                <a:latin typeface="+mn-lt"/>
              </a:rPr>
              <a:t>Support </a:t>
            </a:r>
            <a:r>
              <a:rPr lang="de-DE" sz="1200" baseline="0" dirty="0" err="1" smtClean="0">
                <a:latin typeface="+mn-lt"/>
              </a:rPr>
              <a:t>for</a:t>
            </a:r>
            <a:r>
              <a:rPr lang="de-DE" sz="1200" baseline="0" dirty="0" smtClean="0">
                <a:latin typeface="+mn-lt"/>
              </a:rPr>
              <a:t> </a:t>
            </a:r>
            <a:r>
              <a:rPr lang="de-DE" sz="1200" baseline="0" dirty="0" err="1" smtClean="0">
                <a:latin typeface="+mn-lt"/>
              </a:rPr>
              <a:t>archival</a:t>
            </a:r>
            <a:r>
              <a:rPr lang="de-DE" sz="1200" baseline="0" dirty="0" smtClean="0">
                <a:latin typeface="+mn-lt"/>
              </a:rPr>
              <a:t> </a:t>
            </a:r>
            <a:r>
              <a:rPr lang="de-DE" sz="1200" baseline="0" dirty="0" err="1" smtClean="0">
                <a:latin typeface="+mn-lt"/>
              </a:rPr>
              <a:t>and</a:t>
            </a:r>
            <a:r>
              <a:rPr lang="de-DE" sz="1200" baseline="0" dirty="0" smtClean="0">
                <a:latin typeface="+mn-lt"/>
              </a:rPr>
              <a:t> </a:t>
            </a:r>
            <a:r>
              <a:rPr lang="de-DE" sz="1200" baseline="0" dirty="0" err="1" smtClean="0">
                <a:latin typeface="+mn-lt"/>
              </a:rPr>
              <a:t>revisiting</a:t>
            </a:r>
            <a:r>
              <a:rPr lang="de-DE" sz="1200" baseline="0" dirty="0" smtClean="0">
                <a:latin typeface="+mn-lt"/>
              </a:rPr>
              <a:t> </a:t>
            </a:r>
            <a:r>
              <a:rPr lang="de-DE" sz="1200" baseline="0" dirty="0" err="1" smtClean="0">
                <a:latin typeface="+mn-lt"/>
              </a:rPr>
              <a:t>previous</a:t>
            </a:r>
            <a:r>
              <a:rPr lang="de-DE" sz="1200" baseline="0" dirty="0" smtClean="0">
                <a:latin typeface="+mn-lt"/>
              </a:rPr>
              <a:t> </a:t>
            </a:r>
            <a:r>
              <a:rPr lang="de-DE" sz="1200" baseline="0" dirty="0" err="1" smtClean="0">
                <a:latin typeface="+mn-lt"/>
              </a:rPr>
              <a:t>sessions</a:t>
            </a:r>
            <a:endParaRPr lang="de-DE" sz="1200" dirty="0" smtClean="0">
              <a:latin typeface="+mn-lt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6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7660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Allows</a:t>
            </a:r>
            <a:r>
              <a:rPr lang="de-DE" baseline="0" dirty="0" smtClean="0"/>
              <a:t> QA on </a:t>
            </a:r>
            <a:r>
              <a:rPr lang="de-DE" baseline="0" dirty="0" err="1" smtClean="0"/>
              <a:t>survey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results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review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archival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7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448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Image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display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iTAG</a:t>
            </a:r>
            <a:r>
              <a:rPr lang="de-DE" baseline="0" dirty="0" smtClean="0"/>
              <a:t> 0.6</a:t>
            </a:r>
          </a:p>
          <a:p>
            <a:r>
              <a:rPr lang="de-DE" baseline="0" dirty="0" smtClean="0"/>
              <a:t>Buttons at </a:t>
            </a:r>
            <a:r>
              <a:rPr lang="de-DE" baseline="0" dirty="0" err="1" smtClean="0"/>
              <a:t>bottom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accessible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1-3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8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969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Tag </a:t>
            </a:r>
            <a:r>
              <a:rPr lang="de-DE" dirty="0" err="1" smtClean="0"/>
              <a:t>added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CD65D-DA7E-334C-A306-BC284044BBDB}" type="slidenum">
              <a:rPr lang="de-DE" smtClean="0">
                <a:solidFill>
                  <a:prstClr val="black"/>
                </a:solidFill>
              </a:rPr>
              <a:pPr/>
              <a:t>9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756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493" y="-3346"/>
            <a:ext cx="9156986" cy="6864691"/>
          </a:xfrm>
          <a:prstGeom prst="rect">
            <a:avLst/>
          </a:prstGeom>
        </p:spPr>
      </p:pic>
      <p:pic>
        <p:nvPicPr>
          <p:cNvPr id="4" name="Grafik 5"/>
          <p:cNvPicPr>
            <a:picLocks noChangeAspect="1"/>
          </p:cNvPicPr>
          <p:nvPr userDrawn="1"/>
        </p:nvPicPr>
        <p:blipFill rotWithShape="1">
          <a:blip r:embed="rId3"/>
          <a:srcRect l="5227" b="74174"/>
          <a:stretch/>
        </p:blipFill>
        <p:spPr bwMode="auto">
          <a:xfrm>
            <a:off x="467430" y="0"/>
            <a:ext cx="8676570" cy="1772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platzhalter 9"/>
          <p:cNvSpPr>
            <a:spLocks noGrp="1"/>
          </p:cNvSpPr>
          <p:nvPr>
            <p:ph type="body" sz="quarter" idx="10"/>
          </p:nvPr>
        </p:nvSpPr>
        <p:spPr>
          <a:xfrm>
            <a:off x="693620" y="2852920"/>
            <a:ext cx="7920347" cy="93675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800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 smtClean="0"/>
              <a:t>Textmasterformate durch Klicken bearbeiten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1"/>
          </p:nvPr>
        </p:nvSpPr>
        <p:spPr>
          <a:xfrm>
            <a:off x="684213" y="3860801"/>
            <a:ext cx="7920347" cy="55399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36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Textmasterformate durch Klicken bearbeiten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enseite mit Text und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55113" cy="68643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9525">
            <a:noFill/>
            <a:miter lim="800000"/>
            <a:headEnd/>
            <a:tailEnd/>
          </a:ln>
        </p:spPr>
      </p:pic>
      <p:sp>
        <p:nvSpPr>
          <p:cNvPr id="11" name="Textplatzhalter 10"/>
          <p:cNvSpPr>
            <a:spLocks noGrp="1"/>
          </p:cNvSpPr>
          <p:nvPr>
            <p:ph type="body" sz="quarter" idx="13"/>
          </p:nvPr>
        </p:nvSpPr>
        <p:spPr>
          <a:xfrm>
            <a:off x="684213" y="549275"/>
            <a:ext cx="6767512" cy="5746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 smtClean="0"/>
              <a:t>Textmasterformate durch Klicken bearbeiten</a:t>
            </a:r>
          </a:p>
        </p:txBody>
      </p:sp>
      <p:sp>
        <p:nvSpPr>
          <p:cNvPr id="18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684213" y="2000898"/>
            <a:ext cx="7488287" cy="92807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Textmasterformate durch Klicken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9"/>
          </p:nvPr>
        </p:nvSpPr>
        <p:spPr>
          <a:xfrm>
            <a:off x="684213" y="2928938"/>
            <a:ext cx="7488237" cy="3379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 baseline="0"/>
            </a:lvl1pPr>
            <a:lvl2pPr marL="742950" indent="-285750">
              <a:buClr>
                <a:schemeClr val="accent1"/>
              </a:buClr>
              <a:buSzPct val="70000"/>
              <a:buFont typeface="Wingdings" pitchFamily="2" charset="2"/>
              <a:buChar char="è"/>
              <a:defRPr sz="1800"/>
            </a:lvl2pPr>
            <a:lvl3pPr>
              <a:buClr>
                <a:schemeClr val="accent1"/>
              </a:buClr>
              <a:defRPr sz="1800" baseline="0"/>
            </a:lvl3pPr>
          </a:lstStyle>
          <a:p>
            <a:pPr lvl="0"/>
            <a:r>
              <a:rPr lang="en-US" dirty="0" smtClean="0"/>
              <a:t>Textmasterformate durch Klicken bearbeiten</a:t>
            </a:r>
          </a:p>
          <a:p>
            <a:pPr lvl="1"/>
            <a:r>
              <a:rPr lang="en-US" dirty="0" smtClean="0"/>
              <a:t>Zweite Ebene</a:t>
            </a:r>
          </a:p>
        </p:txBody>
      </p:sp>
      <p:sp>
        <p:nvSpPr>
          <p:cNvPr id="7" name="Datumsplatzhalter 1"/>
          <p:cNvSpPr>
            <a:spLocks noGrp="1"/>
          </p:cNvSpPr>
          <p:nvPr>
            <p:ph type="dt" sz="half" idx="20"/>
          </p:nvPr>
        </p:nvSpPr>
        <p:spPr>
          <a:xfrm>
            <a:off x="457200" y="6519863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8BBA4F97-BF86-4746-9E20-DE1B9520B250}" type="datetime1">
              <a:rPr lang="de-DE"/>
              <a:pPr/>
              <a:t>17.06.2015</a:t>
            </a:fld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1"/>
          </p:nvPr>
        </p:nvSpPr>
        <p:spPr>
          <a:xfrm>
            <a:off x="6759575" y="6519863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5925DC6A-F1AE-8F48-B57F-86A9A84A60B3}" type="slidenum">
              <a:rPr lang="de-DE"/>
              <a:pPr/>
              <a:t>‹#›</a:t>
            </a:fld>
            <a:endParaRPr lang="de-DE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33876" y="275804"/>
            <a:ext cx="3762041" cy="16962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enseite mit Text, Aufzählung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13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55113" cy="686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platzhalter 10"/>
          <p:cNvSpPr>
            <a:spLocks noGrp="1"/>
          </p:cNvSpPr>
          <p:nvPr>
            <p:ph type="body" sz="quarter" idx="13"/>
          </p:nvPr>
        </p:nvSpPr>
        <p:spPr>
          <a:xfrm>
            <a:off x="684213" y="549275"/>
            <a:ext cx="6767512" cy="5746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 smtClean="0"/>
              <a:t>Textmasterformate durch Klicken bearbeiten</a:t>
            </a:r>
          </a:p>
        </p:txBody>
      </p:sp>
      <p:sp>
        <p:nvSpPr>
          <p:cNvPr id="18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684213" y="2000898"/>
            <a:ext cx="5327987" cy="92807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Textmasterformate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8"/>
          </p:nvPr>
        </p:nvSpPr>
        <p:spPr>
          <a:xfrm>
            <a:off x="6163365" y="5779036"/>
            <a:ext cx="2729235" cy="33855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1100" baseline="0"/>
            </a:lvl1pPr>
          </a:lstStyle>
          <a:p>
            <a:pPr lvl="0"/>
            <a:r>
              <a:rPr lang="en-US" dirty="0" smtClean="0"/>
              <a:t>Textmasterformate durch Klicken bearbeiten</a:t>
            </a:r>
          </a:p>
        </p:txBody>
      </p:sp>
      <p:sp>
        <p:nvSpPr>
          <p:cNvPr id="19" name="Bildplatzhalter 28"/>
          <p:cNvSpPr>
            <a:spLocks noGrp="1"/>
          </p:cNvSpPr>
          <p:nvPr>
            <p:ph type="pic" sz="quarter" idx="17"/>
          </p:nvPr>
        </p:nvSpPr>
        <p:spPr>
          <a:xfrm>
            <a:off x="6156221" y="2928578"/>
            <a:ext cx="2736380" cy="2736380"/>
          </a:xfrm>
          <a:prstGeom prst="roundRect">
            <a:avLst>
              <a:gd name="adj" fmla="val 3628"/>
            </a:avLst>
          </a:prstGeom>
        </p:spPr>
        <p:txBody>
          <a:bodyPr rtlCol="0">
            <a:normAutofit/>
          </a:bodyPr>
          <a:lstStyle>
            <a:lvl1pPr marL="0" indent="0">
              <a:buNone/>
              <a:defRPr sz="1200" baseline="0"/>
            </a:lvl1pPr>
          </a:lstStyle>
          <a:p>
            <a:pPr lvl="0"/>
            <a:r>
              <a:rPr lang="en-US" noProof="0" dirty="0" smtClean="0"/>
              <a:t>Bild durch Klicken auf Symbol hinzufügen</a:t>
            </a:r>
            <a:endParaRPr lang="de-DE" noProof="0" dirty="0"/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4"/>
          </p:nvPr>
        </p:nvSpPr>
        <p:spPr>
          <a:xfrm>
            <a:off x="684213" y="2928578"/>
            <a:ext cx="5327987" cy="338082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aseline="0"/>
            </a:lvl1pPr>
            <a:lvl2pPr marL="742950" indent="-285750">
              <a:buClr>
                <a:schemeClr val="accent1"/>
              </a:buClr>
              <a:buSzPct val="70000"/>
              <a:buFont typeface="Wingdings" pitchFamily="2" charset="2"/>
              <a:buChar char="è"/>
              <a:defRPr sz="1800"/>
            </a:lvl2pPr>
            <a:lvl3pPr marL="1200150" indent="-285750">
              <a:buClr>
                <a:schemeClr val="accent1"/>
              </a:buClr>
              <a:buFont typeface="Arial" pitchFamily="34" charset="0"/>
              <a:buChar char="•"/>
              <a:defRPr sz="1800"/>
            </a:lvl3pPr>
          </a:lstStyle>
          <a:p>
            <a:pPr lvl="0"/>
            <a:r>
              <a:rPr lang="en-US" dirty="0" smtClean="0"/>
              <a:t>Textmasterformate durch Klicken bearbeiten</a:t>
            </a:r>
          </a:p>
          <a:p>
            <a:pPr lvl="1"/>
            <a:r>
              <a:rPr lang="en-US" dirty="0" smtClean="0"/>
              <a:t>Zweite Ebene</a:t>
            </a:r>
          </a:p>
        </p:txBody>
      </p:sp>
      <p:sp>
        <p:nvSpPr>
          <p:cNvPr id="8" name="Datumsplatzhalter 5"/>
          <p:cNvSpPr>
            <a:spLocks noGrp="1"/>
          </p:cNvSpPr>
          <p:nvPr>
            <p:ph type="dt" sz="half" idx="19"/>
          </p:nvPr>
        </p:nvSpPr>
        <p:spPr>
          <a:xfrm>
            <a:off x="457200" y="6519863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D9BDCF3E-9FC7-AB45-AE09-3DD09A21754A}" type="datetime1">
              <a:rPr lang="de-DE"/>
              <a:pPr/>
              <a:t>17.06.2015</a:t>
            </a:fld>
            <a:endParaRPr lang="de-DE"/>
          </a:p>
        </p:txBody>
      </p:sp>
      <p:sp>
        <p:nvSpPr>
          <p:cNvPr id="9" name="Foliennummernplatzhalter 7"/>
          <p:cNvSpPr>
            <a:spLocks noGrp="1"/>
          </p:cNvSpPr>
          <p:nvPr>
            <p:ph type="sldNum" sz="quarter" idx="20"/>
          </p:nvPr>
        </p:nvSpPr>
        <p:spPr>
          <a:xfrm>
            <a:off x="6759575" y="6519863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A5794100-66C4-7F4F-802D-1A8160FCC8F6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241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Bildplatzhalter 4"/>
          <p:cNvSpPr>
            <a:spLocks noGrp="1"/>
          </p:cNvSpPr>
          <p:nvPr>
            <p:ph type="pic" sz="quarter" idx="14"/>
          </p:nvPr>
        </p:nvSpPr>
        <p:spPr>
          <a:xfrm flipH="1">
            <a:off x="267908" y="1840615"/>
            <a:ext cx="8876092" cy="5017385"/>
          </a:xfrm>
          <a:prstGeom prst="round1Rect">
            <a:avLst>
              <a:gd name="adj" fmla="val 1440"/>
            </a:avLst>
          </a:prstGeom>
        </p:spPr>
        <p:txBody>
          <a:bodyPr rtlCol="0">
            <a:normAutofit/>
          </a:bodyPr>
          <a:lstStyle>
            <a:lvl1pPr marL="0" indent="0">
              <a:buNone/>
              <a:defRPr sz="1200" baseline="0"/>
            </a:lvl1pPr>
          </a:lstStyle>
          <a:p>
            <a:pPr lvl="0"/>
            <a:r>
              <a:rPr lang="en-US" noProof="0" dirty="0" smtClean="0"/>
              <a:t>Bild durch Klicken auf Symbol hinzufügen</a:t>
            </a:r>
            <a:endParaRPr lang="de-DE" noProof="0" dirty="0"/>
          </a:p>
        </p:txBody>
      </p:sp>
      <p:sp>
        <p:nvSpPr>
          <p:cNvPr id="6" name="Textplatzhalter 10"/>
          <p:cNvSpPr>
            <a:spLocks noGrp="1"/>
          </p:cNvSpPr>
          <p:nvPr>
            <p:ph type="body" sz="quarter" idx="13"/>
          </p:nvPr>
        </p:nvSpPr>
        <p:spPr>
          <a:xfrm>
            <a:off x="684213" y="549275"/>
            <a:ext cx="6767512" cy="5746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 smtClean="0"/>
              <a:t>Textmasterformate durch Klicken bearbeiten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F5051-6F10-2049-9EBA-B8C9FA90CB91}" type="datetimeFigureOut">
              <a:rPr lang="de-DE" smtClean="0"/>
              <a:pPr/>
              <a:t>17.06.2015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5F37C-5F5E-0246-9802-2A46D6CDF156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F5051-6F10-2049-9EBA-B8C9FA90CB91}" type="datetimeFigureOut">
              <a:rPr lang="de-DE" smtClean="0"/>
              <a:pPr/>
              <a:t>17.06.2015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5F37C-5F5E-0246-9802-2A46D6CDF156}" type="slidenum">
              <a:rPr lang="de-DE" smtClean="0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069013C-F188-564E-9835-25BEA81CDC7E}" type="datetimeFigureOut">
              <a:rPr lang="de-DE"/>
              <a:pPr/>
              <a:t>17.06.2015</a:t>
            </a:fld>
            <a:endParaRPr lang="de-DE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0F04CA-7391-3141-BD77-30FBF2BCFCE1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4D5FE4E8-A2B1-174C-BA9F-2C94433D00FD}" type="datetime1">
              <a:rPr lang="de-DE"/>
              <a:pPr/>
              <a:t>17.06.2015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40F97510-EF2F-324D-BD1B-970147DAD595}" type="slidenum">
              <a:rPr lang="de-DE"/>
              <a:pPr/>
              <a:t>‹#›</a:t>
            </a:fld>
            <a:endParaRPr lang="de-DE" dirty="0"/>
          </a:p>
        </p:txBody>
      </p:sp>
      <p:sp>
        <p:nvSpPr>
          <p:cNvPr id="1029" name="Textplatzhalter 1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9" r:id="rId5"/>
    <p:sldLayoutId id="2147483660" r:id="rId6"/>
    <p:sldLayoutId id="2147483661" r:id="rId7"/>
  </p:sldLayoutIdLst>
  <p:timing>
    <p:tnLst>
      <p:par>
        <p:cTn id="1" dur="indefinite" restart="never" nodeType="tmRoot"/>
      </p:par>
    </p:tnLst>
  </p:timing>
  <p:hf hdr="0" ftr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algn="l" rtl="0" fontAlgn="base">
        <a:spcBef>
          <a:spcPct val="20000"/>
        </a:spcBef>
        <a:spcAft>
          <a:spcPct val="0"/>
        </a:spcAft>
        <a:buFont typeface="Arial" charset="0"/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2"/>
        <a:buChar char="è"/>
        <a:defRPr kern="1200">
          <a:solidFill>
            <a:schemeClr val="accent1"/>
          </a:solidFill>
          <a:latin typeface="+mn-lt"/>
          <a:ea typeface="ＭＳ Ｐゴシック" charset="-128"/>
          <a:cs typeface="+mn-cs"/>
        </a:defRPr>
      </a:lvl2pPr>
      <a:lvl3pPr marL="1200150" indent="-28575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Arial" charset="0"/>
        <a:buChar char="•"/>
        <a:defRPr kern="1200">
          <a:solidFill>
            <a:schemeClr val="accent1"/>
          </a:solidFill>
          <a:latin typeface="+mn-lt"/>
          <a:ea typeface="ＭＳ Ｐゴシック" charset="-128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6" y="1796084"/>
            <a:ext cx="8428566" cy="3793216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357716" y="5589300"/>
            <a:ext cx="8428567" cy="936756"/>
          </a:xfrm>
        </p:spPr>
        <p:txBody>
          <a:bodyPr/>
          <a:lstStyle/>
          <a:p>
            <a:r>
              <a:rPr lang="en-GB" dirty="0" err="1" smtClean="0"/>
              <a:t>iTAG</a:t>
            </a:r>
            <a:r>
              <a:rPr lang="en-GB" dirty="0" smtClean="0"/>
              <a:t> – Image tagging software</a:t>
            </a:r>
          </a:p>
          <a:p>
            <a:r>
              <a:rPr lang="en-GB" dirty="0" smtClean="0"/>
              <a:t>Version </a:t>
            </a:r>
            <a:r>
              <a:rPr lang="en-GB" dirty="0" smtClean="0"/>
              <a:t>0.7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677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33" y="1844779"/>
            <a:ext cx="7862334" cy="4420405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</a:t>
            </a:r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080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</a:t>
            </a:r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30" y="1613033"/>
            <a:ext cx="2809784" cy="2423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9498" y="1412720"/>
            <a:ext cx="568879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Basic output: SQLite database file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Optional output includes: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200" dirty="0" smtClean="0"/>
              <a:t>Tagged images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200" dirty="0" smtClean="0"/>
              <a:t>Spreadsheet files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2200" dirty="0" smtClean="0"/>
              <a:t>Google Earth KML file</a:t>
            </a:r>
            <a:endParaRPr lang="en-GB" sz="2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6" t="-4974" r="626" b="22897"/>
          <a:stretch/>
        </p:blipFill>
        <p:spPr>
          <a:xfrm>
            <a:off x="552953" y="4108263"/>
            <a:ext cx="8038095" cy="237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683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</a:t>
            </a:r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51" y="1772770"/>
            <a:ext cx="7812898" cy="439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9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 smtClean="0"/>
              <a:t>iTAG</a:t>
            </a:r>
            <a:r>
              <a:rPr lang="de-DE" dirty="0" smtClean="0"/>
              <a:t> - User </a:t>
            </a:r>
            <a:r>
              <a:rPr lang="de-DE" dirty="0" err="1" smtClean="0"/>
              <a:t>base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684213" y="2204830"/>
            <a:ext cx="8136377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used by various groups from more than 12 countries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/>
              <a:t>a</a:t>
            </a:r>
            <a:r>
              <a:rPr lang="en-GB" sz="2200" dirty="0" smtClean="0"/>
              <a:t>dded to the </a:t>
            </a:r>
            <a:r>
              <a:rPr lang="en-GB" sz="2200" dirty="0"/>
              <a:t>list of recommended software compiled by the ‘Centre of Biodiversity and sustainable Land Use’ at the University of </a:t>
            </a:r>
            <a:r>
              <a:rPr lang="en-GB" sz="2200" dirty="0" err="1"/>
              <a:t>Göttingen</a:t>
            </a:r>
            <a:r>
              <a:rPr lang="en-GB" sz="2200" dirty="0"/>
              <a:t> (http://www.tropical-studies.uni-goettingen.de/wiki/index.php/Main_Page</a:t>
            </a:r>
            <a:r>
              <a:rPr lang="en-GB" sz="2200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used in various setups, e.g. beach section monitoring of cars and people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979571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</a:t>
            </a:r>
            <a:r>
              <a:rPr lang="de-DE" dirty="0" smtClean="0"/>
              <a:t>– </a:t>
            </a:r>
            <a:r>
              <a:rPr lang="de-DE" dirty="0" err="1" smtClean="0"/>
              <a:t>Upcoming</a:t>
            </a:r>
            <a:r>
              <a:rPr lang="de-DE" dirty="0" smtClean="0"/>
              <a:t> Features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899490" y="1700760"/>
            <a:ext cx="79211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200" dirty="0" smtClean="0"/>
              <a:t>Features to be included in version 0.6.1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toolbox to modify existing tags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per channel image operations (R,G,B,A)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Global image effects</a:t>
            </a:r>
          </a:p>
        </p:txBody>
      </p:sp>
    </p:spTree>
    <p:extLst>
      <p:ext uri="{BB962C8B-B14F-4D97-AF65-F5344CB8AC3E}">
        <p14:creationId xmlns:p14="http://schemas.microsoft.com/office/powerpoint/2010/main" val="367459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7" t="1630" r="13030"/>
          <a:stretch/>
        </p:blipFill>
        <p:spPr>
          <a:xfrm>
            <a:off x="3923910" y="1372254"/>
            <a:ext cx="5359855" cy="4963047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</a:t>
            </a:r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sp>
        <p:nvSpPr>
          <p:cNvPr id="10" name="TextBox 9"/>
          <p:cNvSpPr txBox="1"/>
          <p:nvPr/>
        </p:nvSpPr>
        <p:spPr>
          <a:xfrm>
            <a:off x="457200" y="2105410"/>
            <a:ext cx="35929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/>
              <a:t>Source code available online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Completely written in Python 2.7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Licensed under LGPL (due to PIL library)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27415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Weblinks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49" y="2780910"/>
            <a:ext cx="8773140" cy="1902608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6" name="Oval 5"/>
          <p:cNvSpPr/>
          <p:nvPr/>
        </p:nvSpPr>
        <p:spPr>
          <a:xfrm>
            <a:off x="345149" y="2781029"/>
            <a:ext cx="8773140" cy="15841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759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Weblinks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1259540" y="2204830"/>
            <a:ext cx="813637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http://</a:t>
            </a:r>
            <a:r>
              <a:rPr lang="en-GB" sz="2200" dirty="0"/>
              <a:t>sourceforge.net/projects/itagbiology</a:t>
            </a:r>
            <a:r>
              <a:rPr lang="en-GB" sz="2200" dirty="0" smtClean="0"/>
              <a:t>/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Contact: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itag.biology@yahoo.com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sacha.Viquerat@tiho-hannover.de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35679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DC6A-F1AE-8F48-B57F-86A9A84A60B3}" type="slidenum">
              <a:rPr lang="de-DE" smtClean="0"/>
              <a:pPr/>
              <a:t>18</a:t>
            </a:fld>
            <a:endParaRPr lang="de-DE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319"/>
            <a:ext cx="9144000" cy="514086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7806"/>
            <a:ext cx="9144000" cy="9825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4400" dirty="0" smtClean="0">
                <a:solidFill>
                  <a:schemeClr val="bg1">
                    <a:lumMod val="65000"/>
                  </a:schemeClr>
                </a:solidFill>
              </a:rPr>
              <a:t>Thank you for your attention</a:t>
            </a:r>
            <a:endParaRPr lang="en-GB" sz="4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54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Motivation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288" y="1580427"/>
            <a:ext cx="6329425" cy="474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9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 smtClean="0"/>
              <a:t>iTAG</a:t>
            </a:r>
            <a:r>
              <a:rPr lang="de-DE" dirty="0" smtClean="0"/>
              <a:t> - Motivation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00" y="1618706"/>
            <a:ext cx="6609600" cy="4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06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00" y="1618706"/>
            <a:ext cx="6609600" cy="4406400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Motivation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269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Motivation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457200" y="1484730"/>
            <a:ext cx="8136377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Aerial surveys producing images of objects often rely on manual census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This is time consuming and error prone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Surprisingly, there is no widely available, open source software to help with that task</a:t>
            </a:r>
            <a:endParaRPr lang="en-GB" sz="2200" dirty="0"/>
          </a:p>
        </p:txBody>
      </p:sp>
      <p:grpSp>
        <p:nvGrpSpPr>
          <p:cNvPr id="9" name="Group 8"/>
          <p:cNvGrpSpPr/>
          <p:nvPr/>
        </p:nvGrpSpPr>
        <p:grpSpPr>
          <a:xfrm>
            <a:off x="518939" y="4638849"/>
            <a:ext cx="8229290" cy="1682078"/>
            <a:chOff x="518939" y="1322887"/>
            <a:chExt cx="8229290" cy="1682078"/>
          </a:xfrm>
          <a:solidFill>
            <a:schemeClr val="tx1"/>
          </a:solidFill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584" y="1322888"/>
              <a:ext cx="2520000" cy="1682077"/>
            </a:xfrm>
            <a:prstGeom prst="rect">
              <a:avLst/>
            </a:prstGeom>
            <a:grpFill/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939" y="1322887"/>
              <a:ext cx="2520000" cy="1679999"/>
            </a:xfrm>
            <a:prstGeom prst="rect">
              <a:avLst/>
            </a:prstGeom>
            <a:grpFill/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687"/>
            <a:stretch/>
          </p:blipFill>
          <p:spPr>
            <a:xfrm>
              <a:off x="6228229" y="1327826"/>
              <a:ext cx="2520000" cy="1669114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625924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</a:t>
            </a:r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480" y="1545632"/>
            <a:ext cx="5843040" cy="311033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84213" y="4830334"/>
            <a:ext cx="868680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err="1" smtClean="0"/>
              <a:t>iTAG</a:t>
            </a:r>
            <a:r>
              <a:rPr lang="en-GB" sz="2200" dirty="0" smtClean="0"/>
              <a:t> </a:t>
            </a:r>
            <a:r>
              <a:rPr lang="en-GB" sz="2200" dirty="0"/>
              <a:t>provides an easy to use image viewer with capabilities to tag </a:t>
            </a:r>
            <a:r>
              <a:rPr lang="en-GB" sz="2200" dirty="0" smtClean="0"/>
              <a:t>objects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up </a:t>
            </a:r>
            <a:r>
              <a:rPr lang="en-GB" sz="2200" dirty="0"/>
              <a:t>to 9 different categories with 3 modifiers per </a:t>
            </a:r>
            <a:r>
              <a:rPr lang="en-GB" sz="2200" dirty="0" smtClean="0"/>
              <a:t>category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402271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008" y="1546587"/>
            <a:ext cx="5862717" cy="3110400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</a:t>
            </a:r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  <p:sp>
        <p:nvSpPr>
          <p:cNvPr id="10" name="TextBox 9"/>
          <p:cNvSpPr txBox="1"/>
          <p:nvPr/>
        </p:nvSpPr>
        <p:spPr>
          <a:xfrm>
            <a:off x="1524000" y="4797190"/>
            <a:ext cx="762000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create different setups for different scenarios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create separate sessions for different users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200" dirty="0" smtClean="0"/>
              <a:t>save &amp; resume previously saved sessions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71677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30" y="1765503"/>
            <a:ext cx="8003340" cy="4499682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</a:t>
            </a:r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56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93" y="1772769"/>
            <a:ext cx="7990415" cy="4492415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iTAG</a:t>
            </a:r>
            <a:r>
              <a:rPr lang="de-DE" dirty="0"/>
              <a:t> - </a:t>
            </a:r>
            <a:r>
              <a:rPr lang="de-DE" dirty="0" smtClean="0"/>
              <a:t>Features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8BBA4F97-BF86-4746-9E20-DE1B9520B250}" type="datetime1">
              <a:rPr lang="de-DE" smtClean="0"/>
              <a:pPr/>
              <a:t>17.06.2015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74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TiHo-Hannover">
      <a:dk1>
        <a:sysClr val="windowText" lastClr="000000"/>
      </a:dk1>
      <a:lt1>
        <a:sysClr val="window" lastClr="FFFFFF"/>
      </a:lt1>
      <a:dk2>
        <a:srgbClr val="006AB3"/>
      </a:dk2>
      <a:lt2>
        <a:srgbClr val="EEECE1"/>
      </a:lt2>
      <a:accent1>
        <a:srgbClr val="006AAB"/>
      </a:accent1>
      <a:accent2>
        <a:srgbClr val="9C9E9F"/>
      </a:accent2>
      <a:accent3>
        <a:srgbClr val="939398"/>
      </a:accent3>
      <a:accent4>
        <a:srgbClr val="DCD8CC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iHo-Hannov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</TotalTime>
  <Words>514</Words>
  <Application>Microsoft Office PowerPoint</Application>
  <PresentationFormat>On-screen Show (4:3)</PresentationFormat>
  <Paragraphs>110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ＭＳ Ｐゴシック</vt:lpstr>
      <vt:lpstr>Arial</vt:lpstr>
      <vt:lpstr>Calibri</vt:lpstr>
      <vt:lpstr>Wingdings</vt:lpstr>
      <vt:lpstr>Larissa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Sacha Viquerat</dc:creator>
  <cp:lastModifiedBy>Sacha Viquerat</cp:lastModifiedBy>
  <cp:revision>155</cp:revision>
  <dcterms:created xsi:type="dcterms:W3CDTF">2012-01-17T11:25:57Z</dcterms:created>
  <dcterms:modified xsi:type="dcterms:W3CDTF">2015-06-17T12:36:40Z</dcterms:modified>
</cp:coreProperties>
</file>

<file path=docProps/thumbnail.jpeg>
</file>